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91" r:id="rId3"/>
    <p:sldId id="292" r:id="rId4"/>
    <p:sldId id="305" r:id="rId5"/>
    <p:sldId id="272" r:id="rId6"/>
    <p:sldId id="271" r:id="rId7"/>
    <p:sldId id="274" r:id="rId8"/>
    <p:sldId id="275" r:id="rId9"/>
    <p:sldId id="294" r:id="rId10"/>
    <p:sldId id="256" r:id="rId11"/>
    <p:sldId id="258" r:id="rId12"/>
    <p:sldId id="266" r:id="rId13"/>
    <p:sldId id="260" r:id="rId14"/>
    <p:sldId id="257" r:id="rId15"/>
    <p:sldId id="263" r:id="rId16"/>
    <p:sldId id="290" r:id="rId17"/>
    <p:sldId id="297" r:id="rId18"/>
    <p:sldId id="298" r:id="rId19"/>
    <p:sldId id="285" r:id="rId20"/>
    <p:sldId id="296" r:id="rId21"/>
    <p:sldId id="299" r:id="rId22"/>
    <p:sldId id="300" r:id="rId23"/>
    <p:sldId id="280" r:id="rId24"/>
    <p:sldId id="281" r:id="rId25"/>
    <p:sldId id="302" r:id="rId26"/>
    <p:sldId id="295" r:id="rId27"/>
    <p:sldId id="304" r:id="rId28"/>
    <p:sldId id="301" r:id="rId29"/>
    <p:sldId id="306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9513" autoAdjust="0"/>
    <p:restoredTop sz="94660"/>
  </p:normalViewPr>
  <p:slideViewPr>
    <p:cSldViewPr>
      <p:cViewPr varScale="1">
        <p:scale>
          <a:sx n="95" d="100"/>
          <a:sy n="95" d="100"/>
        </p:scale>
        <p:origin x="-93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.mail.ru/redir?type=sr&amp;redir=eJzLKCkpKLbS109Kzc5OLdLLrtIvLcjJT0wp1k9OLEnMyU-PLyjKTylNLinWL8ktiDc2NtBPLEoqrdItzs4vyi8uyUusTNQtyS8qSE1J1E0zjDfQyypIZ2AwNDM2MjeztDQxYeivZt3nUr0wNHjeZONtVz5HAgB0UyoK&amp;src=1f052a6&amp;via_page=1&amp;oqid=54318600ecc7fc81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hyperlink" Target="https://www.russianfood.com/recipes/recipe.php?rid=1578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-arbuz.ru/arbuz-v-kulinarii/chto-mozhno-prigotovit-iz-arbuza/" TargetMode="External"/><Relationship Id="rId5" Type="http://schemas.openxmlformats.org/officeDocument/2006/relationships/image" Target="../media/image63.jpeg"/><Relationship Id="rId10" Type="http://schemas.openxmlformats.org/officeDocument/2006/relationships/image" Target="../media/image66.jpeg"/><Relationship Id="rId4" Type="http://schemas.openxmlformats.org/officeDocument/2006/relationships/hyperlink" Target="http://pro-arbuz.ru/arbuz-v-kulinarii/marmelad-iz-arbuznyh-korok/" TargetMode="External"/><Relationship Id="rId9" Type="http://schemas.openxmlformats.org/officeDocument/2006/relationships/hyperlink" Target="http://pro-arbuz.ru/arbuz-v-kulinarii/salat-s-arbuz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ssianfood.com/recipes/recipe.php?rid=106424" TargetMode="External"/><Relationship Id="rId7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://pro-arbuz.ru/arbuz-v-kulinarii/arbuznyj-sok/" TargetMode="Externa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973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Исследовательский проект «Арбуз – это ягода?» 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373216"/>
            <a:ext cx="4267200" cy="1296143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/>
              <a:t>Подготовили: Стадниченко Вероника, Кажокина Карина, Доломанова Вера.</a:t>
            </a:r>
          </a:p>
          <a:p>
            <a:r>
              <a:rPr lang="ru-RU" sz="2000" dirty="0" smtClean="0"/>
              <a:t>Руководители: Максименкова Светлана Алексеевна ВК, Стадниченко Юлия Евгеньевна</a:t>
            </a:r>
            <a:endParaRPr lang="ru-RU" sz="2000" dirty="0"/>
          </a:p>
        </p:txBody>
      </p:sp>
      <p:pic>
        <p:nvPicPr>
          <p:cNvPr id="5" name="Рисунок 4" descr="C:\Users\Светлана\Desktop\arubuz-voljanin-semen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142984"/>
            <a:ext cx="4143404" cy="369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783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Арбузы бывают разные по цвету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990600"/>
            <a:ext cx="8077200" cy="571500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</a:p>
        </p:txBody>
      </p:sp>
      <p:pic>
        <p:nvPicPr>
          <p:cNvPr id="14" name="Рисунок 13" descr="C:\Users\Светлана\Desktop\Нужное для проекта\Из интернета про арбуз (3)\30-6.jpg"/>
          <p:cNvPicPr/>
          <p:nvPr/>
        </p:nvPicPr>
        <p:blipFill>
          <a:blip r:embed="rId2" cstate="print"/>
          <a:srcRect l="1821" t="65128" r="66282" b="1154"/>
          <a:stretch>
            <a:fillRect/>
          </a:stretch>
        </p:blipFill>
        <p:spPr bwMode="auto">
          <a:xfrm>
            <a:off x="3733800" y="1066800"/>
            <a:ext cx="1905000" cy="18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C:\Users\Светлана\Desktop\Нужное для проекта\Из интернета про арбуз (3)\30-6.jpg"/>
          <p:cNvPicPr/>
          <p:nvPr/>
        </p:nvPicPr>
        <p:blipFill>
          <a:blip r:embed="rId2" cstate="print"/>
          <a:srcRect l="65791" t="65513" r="1217" b="1410"/>
          <a:stretch>
            <a:fillRect/>
          </a:stretch>
        </p:blipFill>
        <p:spPr bwMode="auto">
          <a:xfrm>
            <a:off x="3764279" y="3630692"/>
            <a:ext cx="1962150" cy="1965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C:\Users\Светлана\Desktop\i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39091"/>
            <a:ext cx="2057400" cy="18703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3" name="Picture 9" descr="C:\Users\Светлана\Desktop\arbuz-or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8901" y="3577353"/>
            <a:ext cx="1955800" cy="1955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4" name="Picture 10" descr="C:\Users\Светлана\Desktop\EY7AerGX0AgmVY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066800"/>
            <a:ext cx="2743200" cy="182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5" name="Picture 11" descr="C:\Users\Светлана\Desktop\maxresdefault (3).jpg"/>
          <p:cNvPicPr>
            <a:picLocks noChangeAspect="1" noChangeArrowheads="1"/>
          </p:cNvPicPr>
          <p:nvPr/>
        </p:nvPicPr>
        <p:blipFill>
          <a:blip r:embed="rId6" cstate="print"/>
          <a:srcRect l="34239"/>
          <a:stretch>
            <a:fillRect/>
          </a:stretch>
        </p:blipFill>
        <p:spPr bwMode="auto">
          <a:xfrm>
            <a:off x="6391276" y="3715750"/>
            <a:ext cx="2133601" cy="18250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8C6F05-A3AD-445E-88DD-491B8834C075}"/>
              </a:ext>
            </a:extLst>
          </p:cNvPr>
          <p:cNvSpPr txBox="1"/>
          <p:nvPr/>
        </p:nvSpPr>
        <p:spPr>
          <a:xfrm>
            <a:off x="1371600" y="3124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Красный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543F1E-0B06-46A2-8DB6-967715D2AB67}"/>
              </a:ext>
            </a:extLst>
          </p:cNvPr>
          <p:cNvSpPr txBox="1"/>
          <p:nvPr/>
        </p:nvSpPr>
        <p:spPr>
          <a:xfrm>
            <a:off x="3962399" y="3230881"/>
            <a:ext cx="142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Желтый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2C6A6B-C365-4382-8160-671F6A5A3A33}"/>
              </a:ext>
            </a:extLst>
          </p:cNvPr>
          <p:cNvSpPr txBox="1"/>
          <p:nvPr/>
        </p:nvSpPr>
        <p:spPr>
          <a:xfrm flipH="1">
            <a:off x="6648446" y="3048000"/>
            <a:ext cx="142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Голубой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56715C-12F3-45B0-A589-5FA622B1108B}"/>
              </a:ext>
            </a:extLst>
          </p:cNvPr>
          <p:cNvSpPr txBox="1"/>
          <p:nvPr/>
        </p:nvSpPr>
        <p:spPr>
          <a:xfrm>
            <a:off x="1600200" y="613814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Оранженый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A8D703-C690-459E-8365-581E6B5DE60C}"/>
              </a:ext>
            </a:extLst>
          </p:cNvPr>
          <p:cNvSpPr txBox="1"/>
          <p:nvPr/>
        </p:nvSpPr>
        <p:spPr>
          <a:xfrm flipH="1" flipV="1">
            <a:off x="3590926" y="5816484"/>
            <a:ext cx="1962148" cy="94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DA918B-0050-4C9C-AC99-E62205F8B010}"/>
              </a:ext>
            </a:extLst>
          </p:cNvPr>
          <p:cNvSpPr txBox="1"/>
          <p:nvPr/>
        </p:nvSpPr>
        <p:spPr>
          <a:xfrm>
            <a:off x="3200400" y="3196809"/>
            <a:ext cx="2895600" cy="33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EDC7178-EC9E-4805-A80E-88921EA7B1A9}"/>
              </a:ext>
            </a:extLst>
          </p:cNvPr>
          <p:cNvSpPr txBox="1"/>
          <p:nvPr/>
        </p:nvSpPr>
        <p:spPr>
          <a:xfrm flipH="1">
            <a:off x="6286499" y="6240304"/>
            <a:ext cx="270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Цвет морской волны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327A33-1B56-4D23-9EA2-5B9AB1BDD029}"/>
              </a:ext>
            </a:extLst>
          </p:cNvPr>
          <p:cNvSpPr txBox="1"/>
          <p:nvPr/>
        </p:nvSpPr>
        <p:spPr>
          <a:xfrm flipV="1">
            <a:off x="3590927" y="6138144"/>
            <a:ext cx="1800224" cy="32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6A8E302-F206-4384-BF77-BCE11139AA9D}"/>
              </a:ext>
            </a:extLst>
          </p:cNvPr>
          <p:cNvSpPr txBox="1"/>
          <p:nvPr/>
        </p:nvSpPr>
        <p:spPr>
          <a:xfrm>
            <a:off x="3810000" y="6092408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Малиновый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740664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Арбузы бывают разные по цвету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304800"/>
            <a:ext cx="7406640" cy="62484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</a:t>
            </a:r>
          </a:p>
          <a:p>
            <a:r>
              <a:rPr lang="ru-RU" dirty="0" smtClean="0"/>
              <a:t>                                                   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      </a:t>
            </a:r>
          </a:p>
        </p:txBody>
      </p:sp>
      <p:pic>
        <p:nvPicPr>
          <p:cNvPr id="10" name="Рисунок 9" descr="C:\Users\Светлана\Desktop\Нужное для проекта\Из интернета про арбуз (3)\1452799840_7-arbuzy.jpg"/>
          <p:cNvPicPr/>
          <p:nvPr/>
        </p:nvPicPr>
        <p:blipFill>
          <a:blip r:embed="rId2" cstate="print"/>
          <a:srcRect r="70195" b="53249"/>
          <a:stretch>
            <a:fillRect/>
          </a:stretch>
        </p:blipFill>
        <p:spPr bwMode="auto">
          <a:xfrm>
            <a:off x="6096000" y="1066800"/>
            <a:ext cx="2057400" cy="20040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Светлана\Desktop\Нужное для проекта\Из интернета про арбуз (3)\30-6.jpg"/>
          <p:cNvPicPr/>
          <p:nvPr/>
        </p:nvPicPr>
        <p:blipFill>
          <a:blip r:embed="rId3" cstate="print"/>
          <a:srcRect l="67365" t="2692" r="2825" b="66923"/>
          <a:stretch>
            <a:fillRect/>
          </a:stretch>
        </p:blipFill>
        <p:spPr bwMode="auto">
          <a:xfrm>
            <a:off x="1752600" y="1143000"/>
            <a:ext cx="1962144" cy="1958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8" descr="C:\Users\Светлана\Desktop\1471019714_arbuz-citron-semena-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886200"/>
            <a:ext cx="2540000" cy="190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1785918" y="342900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Фиолетовый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57950" y="321468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Зеленый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143372" y="6143644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Белый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3562"/>
          </a:xfrm>
        </p:spPr>
        <p:txBody>
          <a:bodyPr>
            <a:normAutofit fontScale="90000"/>
          </a:bodyPr>
          <a:lstStyle/>
          <a:p>
            <a:r>
              <a:rPr lang="ru-RU" dirty="0"/>
              <a:t>Арбузы бывают разные по форме</a:t>
            </a:r>
          </a:p>
        </p:txBody>
      </p:sp>
      <p:pic>
        <p:nvPicPr>
          <p:cNvPr id="1026" name="Picture 2" descr="C:\Users\Светлана\Desktop\i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14422"/>
            <a:ext cx="1673944" cy="1508907"/>
          </a:xfrm>
          <a:prstGeom prst="rect">
            <a:avLst/>
          </a:prstGeom>
          <a:noFill/>
        </p:spPr>
      </p:pic>
      <p:pic>
        <p:nvPicPr>
          <p:cNvPr id="1027" name="Picture 3" descr="C:\Users\Светлана\Desktop\11280573557_arbu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357298"/>
            <a:ext cx="2176384" cy="1640993"/>
          </a:xfrm>
          <a:prstGeom prst="rect">
            <a:avLst/>
          </a:prstGeom>
          <a:noFill/>
        </p:spPr>
      </p:pic>
      <p:pic>
        <p:nvPicPr>
          <p:cNvPr id="1028" name="Picture 4" descr="C:\Users\Светлана\Desktop\квадратный-арбуз-24909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263316"/>
            <a:ext cx="1785950" cy="1531313"/>
          </a:xfrm>
          <a:prstGeom prst="rect">
            <a:avLst/>
          </a:prstGeom>
          <a:noFill/>
        </p:spPr>
      </p:pic>
      <p:pic>
        <p:nvPicPr>
          <p:cNvPr id="1031" name="Picture 7" descr="C:\Users\Светлана\Desktop\1469338972_1.jpg"/>
          <p:cNvPicPr>
            <a:picLocks noChangeAspect="1" noChangeArrowheads="1"/>
          </p:cNvPicPr>
          <p:nvPr/>
        </p:nvPicPr>
        <p:blipFill>
          <a:blip r:embed="rId5" cstate="print"/>
          <a:srcRect l="32500" t="24375" r="36250" b="24999"/>
          <a:stretch>
            <a:fillRect/>
          </a:stretch>
        </p:blipFill>
        <p:spPr bwMode="auto">
          <a:xfrm>
            <a:off x="6429388" y="3929066"/>
            <a:ext cx="1785950" cy="1928826"/>
          </a:xfrm>
          <a:prstGeom prst="rect">
            <a:avLst/>
          </a:prstGeom>
          <a:noFill/>
        </p:spPr>
      </p:pic>
      <p:pic>
        <p:nvPicPr>
          <p:cNvPr id="1034" name="Picture 10" descr="C:\Users\Светлана\Desktop\New-Arrival-10-Pcs-Mixed-Rare-Shape-Watermelons-Seeds-Delicious-Chinese-Fruit-Water-Melon-Seeds-Natural.jpg_220x220.jpg"/>
          <p:cNvPicPr>
            <a:picLocks noChangeAspect="1" noChangeArrowheads="1"/>
          </p:cNvPicPr>
          <p:nvPr/>
        </p:nvPicPr>
        <p:blipFill>
          <a:blip r:embed="rId6" cstate="print"/>
          <a:srcRect r="65909" b="65909"/>
          <a:stretch>
            <a:fillRect/>
          </a:stretch>
        </p:blipFill>
        <p:spPr bwMode="auto">
          <a:xfrm>
            <a:off x="1357290" y="4143380"/>
            <a:ext cx="1857388" cy="1857388"/>
          </a:xfrm>
          <a:prstGeom prst="rect">
            <a:avLst/>
          </a:prstGeom>
          <a:noFill/>
        </p:spPr>
      </p:pic>
      <p:pic>
        <p:nvPicPr>
          <p:cNvPr id="1035" name="Picture 11" descr="C:\Users\Светлана\Desktop\New-Arrival-10-Pcs-Mixed-Rare-Shape-Watermelons-Seeds-Delicious-Chinese-Fruit-Water-Melon-Seeds-Natural.jpg_220x220.jpg"/>
          <p:cNvPicPr>
            <a:picLocks noChangeAspect="1" noChangeArrowheads="1"/>
          </p:cNvPicPr>
          <p:nvPr/>
        </p:nvPicPr>
        <p:blipFill>
          <a:blip r:embed="rId6" cstate="print"/>
          <a:srcRect l="-13636" t="37500" r="66507" b="35227"/>
          <a:stretch>
            <a:fillRect/>
          </a:stretch>
        </p:blipFill>
        <p:spPr bwMode="auto">
          <a:xfrm rot="14191240" flipH="1" flipV="1">
            <a:off x="2558231" y="3756706"/>
            <a:ext cx="3378338" cy="1954944"/>
          </a:xfrm>
          <a:prstGeom prst="rect">
            <a:avLst/>
          </a:prstGeom>
          <a:noFill/>
        </p:spPr>
      </p:pic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>
            <a:off x="1428728" y="857232"/>
            <a:ext cx="7498080" cy="578647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 flipH="1">
            <a:off x="2000232" y="314324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Круглые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857620" y="307181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Овальные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43372" y="621508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Ромбовидные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00826" y="628652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Сердцевидное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786578" y="307181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Квадратные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428728" y="614364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Треугольные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678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8486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Какие бывают арбузы по размеру</a:t>
            </a:r>
          </a:p>
        </p:txBody>
      </p:sp>
      <p:pic>
        <p:nvPicPr>
          <p:cNvPr id="4100" name="Picture 4" descr="C:\Users\Светлана\Desktop\edem.jpg"/>
          <p:cNvPicPr>
            <a:picLocks noChangeAspect="1" noChangeArrowheads="1"/>
          </p:cNvPicPr>
          <p:nvPr/>
        </p:nvPicPr>
        <p:blipFill>
          <a:blip r:embed="rId2" cstate="print"/>
          <a:srcRect l="60909" t="2756" r="3091" b="2756"/>
          <a:stretch>
            <a:fillRect/>
          </a:stretch>
        </p:blipFill>
        <p:spPr bwMode="auto">
          <a:xfrm>
            <a:off x="2000232" y="4000504"/>
            <a:ext cx="1989486" cy="2411499"/>
          </a:xfrm>
          <a:prstGeom prst="rect">
            <a:avLst/>
          </a:prstGeom>
          <a:noFill/>
        </p:spPr>
      </p:pic>
      <p:pic>
        <p:nvPicPr>
          <p:cNvPr id="4103" name="Picture 7" descr="C:\Users\Светлана\Desktop\Из интернета про арбуз (3)\slide_21.jpg"/>
          <p:cNvPicPr>
            <a:picLocks noChangeAspect="1" noChangeArrowheads="1"/>
          </p:cNvPicPr>
          <p:nvPr/>
        </p:nvPicPr>
        <p:blipFill>
          <a:blip r:embed="rId3" cstate="print"/>
          <a:srcRect l="6854" t="33043" r="34394" b="26489"/>
          <a:stretch>
            <a:fillRect/>
          </a:stretch>
        </p:blipFill>
        <p:spPr bwMode="auto">
          <a:xfrm>
            <a:off x="1371600" y="1020604"/>
            <a:ext cx="4572000" cy="2362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4" name="Picture 8" descr="C:\Users\Светлана\Desktop\Нужное для проекта\Презентация\img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1029" t="38236" r="38236" b="13235"/>
          <a:stretch>
            <a:fillRect/>
          </a:stretch>
        </p:blipFill>
        <p:spPr bwMode="auto">
          <a:xfrm>
            <a:off x="5357818" y="3714752"/>
            <a:ext cx="3505200" cy="25146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CF8E19-DB98-455D-8F55-A1CB6FD01236}"/>
              </a:ext>
            </a:extLst>
          </p:cNvPr>
          <p:cNvSpPr txBox="1"/>
          <p:nvPr/>
        </p:nvSpPr>
        <p:spPr>
          <a:xfrm flipH="1">
            <a:off x="1214414" y="3565208"/>
            <a:ext cx="3967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Самый большой - Каролина </a:t>
            </a:r>
            <a:r>
              <a:rPr lang="ru-RU" dirty="0"/>
              <a:t>- Кросс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90430A-821C-4FB2-B62D-175D04760FA6}"/>
              </a:ext>
            </a:extLst>
          </p:cNvPr>
          <p:cNvSpPr txBox="1"/>
          <p:nvPr/>
        </p:nvSpPr>
        <p:spPr>
          <a:xfrm>
            <a:off x="5429256" y="6292334"/>
            <a:ext cx="347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Самый маленький - Пепкунос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43108" y="635795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Средний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783102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Виды </a:t>
            </a:r>
            <a:r>
              <a:rPr lang="ru-RU" dirty="0"/>
              <a:t>арбузов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 descr="C:\Users\Светлана\Desktop\astrahanskie_arbuzy_1_251513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2057400" cy="173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5400" y="3200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Астраханский</a:t>
            </a:r>
          </a:p>
        </p:txBody>
      </p:sp>
      <p:pic>
        <p:nvPicPr>
          <p:cNvPr id="6" name="Рисунок 5" descr="C:\Users\Светлана\Desktop\5     6333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447800"/>
            <a:ext cx="2133600" cy="16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57686" y="320040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Огонек                                        </a:t>
            </a:r>
          </a:p>
        </p:txBody>
      </p:sp>
      <p:pic>
        <p:nvPicPr>
          <p:cNvPr id="8" name="Рисунок 7" descr="C:\Users\Светлана\Desktop\11       rbuz-holodok_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2133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ветлана\Desktop\fd9e47c86d21888e5a1e28ae565b7ed5-1.jpg"/>
          <p:cNvPicPr/>
          <p:nvPr/>
        </p:nvPicPr>
        <p:blipFill>
          <a:blip r:embed="rId5" cstate="print"/>
          <a:srcRect l="10782" t="34141" r="55623" b="13436"/>
          <a:stretch>
            <a:fillRect/>
          </a:stretch>
        </p:blipFill>
        <p:spPr bwMode="auto">
          <a:xfrm>
            <a:off x="1600200" y="3886200"/>
            <a:ext cx="2209800" cy="197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ветлана\Desktop\7     3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886200"/>
            <a:ext cx="2762460" cy="184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857356" y="600076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Атаман                                                            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0826" y="321468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Холодок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500694" y="600076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Подарок солнца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968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Интересные факты</a:t>
            </a:r>
          </a:p>
        </p:txBody>
      </p:sp>
      <p:pic>
        <p:nvPicPr>
          <p:cNvPr id="7171" name="Picture 3" descr="C:\Users\Светлана\Desktop\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357562"/>
            <a:ext cx="2714644" cy="2461260"/>
          </a:xfrm>
          <a:prstGeom prst="rect">
            <a:avLst/>
          </a:prstGeom>
          <a:noFill/>
        </p:spPr>
      </p:pic>
      <p:pic>
        <p:nvPicPr>
          <p:cNvPr id="3074" name="Picture 2" descr="C:\Users\Светлана\Desktop\slide_16.jpg"/>
          <p:cNvPicPr>
            <a:picLocks noChangeAspect="1" noChangeArrowheads="1"/>
          </p:cNvPicPr>
          <p:nvPr/>
        </p:nvPicPr>
        <p:blipFill>
          <a:blip r:embed="rId3" cstate="print"/>
          <a:srcRect l="32821" t="26926" r="14160" b="9123"/>
          <a:stretch>
            <a:fillRect/>
          </a:stretch>
        </p:blipFill>
        <p:spPr bwMode="auto">
          <a:xfrm>
            <a:off x="6184992" y="928669"/>
            <a:ext cx="1816031" cy="16430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29256" y="2571744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Самый бессемянный арбуз – Червонный король</a:t>
            </a:r>
            <a:endParaRPr lang="ru-RU" dirty="0"/>
          </a:p>
        </p:txBody>
      </p:sp>
      <p:pic>
        <p:nvPicPr>
          <p:cNvPr id="2050" name="Picture 2" descr="C:\Users\Светлана\Desktop\04a2d70cdfd8895337c50d70919101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786190"/>
            <a:ext cx="3048000" cy="20335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57818" y="5857892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Кожура полностью съедобна.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5852" y="5857892"/>
            <a:ext cx="3571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 августа, отмечается Всемирный день арбуза.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https://eda-land.ru/images/article/orig/2018/07/kak-pravilno-prishchipyvat-arbuzy-6.jpg"/>
          <p:cNvPicPr/>
          <p:nvPr/>
        </p:nvPicPr>
        <p:blipFill>
          <a:blip r:embed="rId5"/>
          <a:srcRect t="29636"/>
          <a:stretch>
            <a:fillRect/>
          </a:stretch>
        </p:blipFill>
        <p:spPr bwMode="auto">
          <a:xfrm>
            <a:off x="1214414" y="1000108"/>
            <a:ext cx="2643206" cy="137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42976" y="2428868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Длина арбузных стеблей может достигать 4 метров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935620" y="3449122"/>
            <a:ext cx="2048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6"/>
              </a:rPr>
              <a:t>Открыть оригинал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74638"/>
            <a:ext cx="6504828" cy="4397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Интересные факты</a:t>
            </a:r>
            <a:endParaRPr lang="ru-RU" dirty="0"/>
          </a:p>
        </p:txBody>
      </p:sp>
      <p:pic>
        <p:nvPicPr>
          <p:cNvPr id="6" name="Рисунок 5" descr="C:\Users\Светлана\Desktop\a50359c3fea238932f8b3255ebc2bb71-e153112755710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785794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8728" y="2928934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Семена арбуза  состоят из жирного масла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Светлана\Desktop\arubuz-voljanin-semen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000108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86446" y="2857496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арбузе  может 400 – 800 семечек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Светлана\Desktop\Все  для проекта\Из интернета про арбуз (3)\SDbudLzb6ASFnG8bBFQnBAM1s1ZABzHV5o7q2wFk9SEikGkAVxkmcQGhf8h_YGhHzHJRtHRnNlt_RlxTQoLk9yMaghWd7GtOXPS9rrPTVdsq6T0KHRsntSnF7LwND1VPiTRD-9elCaT_Vvh7qywEgw==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857628"/>
            <a:ext cx="28575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429256" y="5786454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Самый большой арбуз который весит 122 кг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Музей </a:t>
            </a:r>
            <a:r>
              <a:rPr lang="ru-RU" dirty="0"/>
              <a:t>в честь арбуза</a:t>
            </a:r>
          </a:p>
        </p:txBody>
      </p:sp>
      <p:pic>
        <p:nvPicPr>
          <p:cNvPr id="6146" name="Picture 2" descr="C:\Users\Светлана\Desktop\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928670"/>
            <a:ext cx="3143272" cy="2357455"/>
          </a:xfrm>
          <a:prstGeom prst="rect">
            <a:avLst/>
          </a:prstGeom>
          <a:noFill/>
        </p:spPr>
      </p:pic>
      <p:pic>
        <p:nvPicPr>
          <p:cNvPr id="6147" name="Picture 3" descr="C:\Users\Светлана\Desktop\216d8882ba59295c5ef19d8607de6db7dcf3d28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929066"/>
            <a:ext cx="3716875" cy="2476600"/>
          </a:xfrm>
          <a:prstGeom prst="rect">
            <a:avLst/>
          </a:prstGeom>
          <a:noFill/>
        </p:spPr>
      </p:pic>
      <p:pic>
        <p:nvPicPr>
          <p:cNvPr id="6148" name="Picture 4" descr="C:\Users\Светлана\Desktop\74bcac795a73d27ebed043e285621bc1ea633a8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928670"/>
            <a:ext cx="3311993" cy="22068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00166" y="3286124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Музей в городе Астрахани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00694" y="3214686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Музей в городе Камызяк Астраханской области</a:t>
            </a:r>
            <a:endParaRPr lang="ru-RU" dirty="0"/>
          </a:p>
        </p:txBody>
      </p:sp>
      <p:pic>
        <p:nvPicPr>
          <p:cNvPr id="3074" name="Picture 2" descr="C:\Users\Светлана\Desktop\74ddba9c0829d62481595b08ffe0dd6b8c544b6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0488" y="4000504"/>
            <a:ext cx="3538061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6004762" cy="654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Памятники  арбузу</a:t>
            </a:r>
            <a:endParaRPr lang="ru-RU" dirty="0"/>
          </a:p>
        </p:txBody>
      </p:sp>
      <p:pic>
        <p:nvPicPr>
          <p:cNvPr id="5124" name="Picture 4" descr="C:\Users\Светлана\Desktop\Нужное для проекта\Презентация\img41.jpg"/>
          <p:cNvPicPr>
            <a:picLocks noChangeAspect="1" noChangeArrowheads="1"/>
          </p:cNvPicPr>
          <p:nvPr/>
        </p:nvPicPr>
        <p:blipFill>
          <a:blip r:embed="rId2" cstate="print"/>
          <a:srcRect l="5000" t="25712" r="18125" b="7500"/>
          <a:stretch>
            <a:fillRect/>
          </a:stretch>
        </p:blipFill>
        <p:spPr bwMode="auto">
          <a:xfrm>
            <a:off x="1357290" y="1285860"/>
            <a:ext cx="3705333" cy="2414351"/>
          </a:xfrm>
          <a:prstGeom prst="rect">
            <a:avLst/>
          </a:prstGeom>
          <a:noFill/>
        </p:spPr>
      </p:pic>
      <p:pic>
        <p:nvPicPr>
          <p:cNvPr id="5125" name="Picture 5" descr="C:\Users\Светлана\Desktop\Monument-to-watermelon-in-Saratov-region-Russ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738564"/>
            <a:ext cx="2233612" cy="2978149"/>
          </a:xfrm>
          <a:prstGeom prst="rect">
            <a:avLst/>
          </a:prstGeom>
          <a:noFill/>
        </p:spPr>
      </p:pic>
      <p:pic>
        <p:nvPicPr>
          <p:cNvPr id="5126" name="Picture 6" descr="C:\Users\Светлана\Desktop\latifundist_com_dostoprim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1733" y="1285860"/>
            <a:ext cx="3558157" cy="2367544"/>
          </a:xfrm>
          <a:prstGeom prst="rect">
            <a:avLst/>
          </a:prstGeom>
          <a:noFill/>
        </p:spPr>
      </p:pic>
      <p:pic>
        <p:nvPicPr>
          <p:cNvPr id="4098" name="Picture 2" descr="C:\Users\Светлана\Desktop\l_7534db95-7e2b-487b-936a-3d1f0eecc00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000504"/>
            <a:ext cx="3460752" cy="2595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968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Поделки из арбуза</a:t>
            </a:r>
            <a:endParaRPr lang="ru-RU" dirty="0"/>
          </a:p>
        </p:txBody>
      </p:sp>
      <p:pic>
        <p:nvPicPr>
          <p:cNvPr id="2050" name="Picture 2" descr="F:\Все  для проекта\Из интернета про арбуз (3)\21462671_372919013128444_2849530683651432004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176" r="12698" b="5158"/>
          <a:stretch>
            <a:fillRect/>
          </a:stretch>
        </p:blipFill>
        <p:spPr bwMode="auto">
          <a:xfrm>
            <a:off x="1278828" y="928670"/>
            <a:ext cx="2221602" cy="2022710"/>
          </a:xfrm>
          <a:prstGeom prst="rect">
            <a:avLst/>
          </a:prstGeom>
          <a:noFill/>
        </p:spPr>
      </p:pic>
      <p:pic>
        <p:nvPicPr>
          <p:cNvPr id="2051" name="Picture 3" descr="F:\Все  для проекта\Из интернета про арбуз (3)\27732642393_c672032d7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928670"/>
            <a:ext cx="2784723" cy="1857388"/>
          </a:xfrm>
          <a:prstGeom prst="rect">
            <a:avLst/>
          </a:prstGeom>
          <a:noFill/>
        </p:spPr>
      </p:pic>
      <p:pic>
        <p:nvPicPr>
          <p:cNvPr id="2052" name="Picture 4" descr="F:\Все  для проекта\Из интернета про арбуз (3)\original (1).jpeg"/>
          <p:cNvPicPr>
            <a:picLocks noChangeAspect="1" noChangeArrowheads="1"/>
          </p:cNvPicPr>
          <p:nvPr/>
        </p:nvPicPr>
        <p:blipFill>
          <a:blip r:embed="rId4" cstate="print"/>
          <a:srcRect l="34483"/>
          <a:stretch>
            <a:fillRect/>
          </a:stretch>
        </p:blipFill>
        <p:spPr bwMode="auto">
          <a:xfrm>
            <a:off x="1071538" y="4357694"/>
            <a:ext cx="2479049" cy="2263760"/>
          </a:xfrm>
          <a:prstGeom prst="rect">
            <a:avLst/>
          </a:prstGeom>
          <a:noFill/>
        </p:spPr>
      </p:pic>
      <p:pic>
        <p:nvPicPr>
          <p:cNvPr id="2053" name="Picture 5" descr="C:\Users\Светлана\Desktop\Все  для проекта\Из интернета про арбуз (3)\original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1285860"/>
            <a:ext cx="2726529" cy="1817686"/>
          </a:xfrm>
          <a:prstGeom prst="rect">
            <a:avLst/>
          </a:prstGeom>
          <a:noFill/>
        </p:spPr>
      </p:pic>
      <p:pic>
        <p:nvPicPr>
          <p:cNvPr id="2054" name="Picture 6" descr="C:\Users\Светлана\Desktop\Все  для проекта\Из интернета про арбуз (3)\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357694"/>
            <a:ext cx="2349369" cy="2209642"/>
          </a:xfrm>
          <a:prstGeom prst="rect">
            <a:avLst/>
          </a:prstGeom>
          <a:noFill/>
        </p:spPr>
      </p:pic>
      <p:pic>
        <p:nvPicPr>
          <p:cNvPr id="3" name="Picture 2" descr="C:\Users\Светлана\Desktop\нужноеи фото\s1200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357562"/>
            <a:ext cx="2937725" cy="1970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Арбузы растущие на огороде</a:t>
            </a:r>
            <a:endParaRPr lang="ru-RU" sz="3600" dirty="0"/>
          </a:p>
        </p:txBody>
      </p:sp>
      <p:pic>
        <p:nvPicPr>
          <p:cNvPr id="4" name="Picture 2" descr="C:\Users\Светлана\Desktop\IMG-20210724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1176" y="3643315"/>
            <a:ext cx="3934707" cy="2952876"/>
          </a:xfrm>
          <a:prstGeom prst="rect">
            <a:avLst/>
          </a:prstGeom>
          <a:noFill/>
        </p:spPr>
      </p:pic>
      <p:pic>
        <p:nvPicPr>
          <p:cNvPr id="5" name="Содержимое 4" descr="C:\Users\Светлана\Desktop\Сейчас нужны\IMG_20210718_18055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142984"/>
            <a:ext cx="428628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Арбуз прекрасное лекарство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071546"/>
            <a:ext cx="3857632" cy="5597814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Арбуз содержит огромное количество полезных веществ: витаминов, минералов. Арбуз приносит немалую пользу человеку. Благодаря арбузу можно излечить сердце, желудок. Устранить головную боль.</a:t>
            </a:r>
          </a:p>
          <a:p>
            <a:r>
              <a:rPr lang="ru-RU" dirty="0"/>
              <a:t>Существует даже арбузная диета.</a:t>
            </a:r>
          </a:p>
          <a:p>
            <a:r>
              <a:rPr lang="ru-RU" dirty="0"/>
              <a:t>Во-первых, в арбузе – много железа, которое важно для нашего организма.</a:t>
            </a:r>
          </a:p>
          <a:p>
            <a:r>
              <a:rPr lang="ru-RU" dirty="0"/>
              <a:t>Во-вторых, очень полезны разгрузочные арбузные дни. Это помогает организму освободиться от вредных веществ, очистить почки от песка и мелких камешек.</a:t>
            </a:r>
          </a:p>
          <a:p>
            <a:r>
              <a:rPr lang="ru-RU" dirty="0"/>
              <a:t>В-третьих, содержит витамин В9, для выработки «правильных» новых клеток в организме.</a:t>
            </a:r>
          </a:p>
          <a:p>
            <a:r>
              <a:rPr lang="ru-RU" dirty="0"/>
              <a:t>В-четвертых, вместо сахара в арбузе фруктоза, поэтому можно кушать даже диабетикам. 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 descr="C:\Users\Светлана\Desktop\к проекту\IMG_20210917_1115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378621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Светлана\Desktop\От Галины Мих\e76520607fa71ab04f5184f3e4920325.jpeg"/>
          <p:cNvPicPr>
            <a:picLocks noChangeAspect="1" noChangeArrowheads="1"/>
          </p:cNvPicPr>
          <p:nvPr/>
        </p:nvPicPr>
        <p:blipFill>
          <a:blip r:embed="rId3"/>
          <a:srcRect l="13377" t="34737" r="17955" b="2614"/>
          <a:stretch>
            <a:fillRect/>
          </a:stretch>
        </p:blipFill>
        <p:spPr bwMode="auto">
          <a:xfrm>
            <a:off x="1357290" y="4000504"/>
            <a:ext cx="3857652" cy="2636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74479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254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Польза арбуза в косметологии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857232"/>
            <a:ext cx="3786214" cy="171451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000" dirty="0" smtClean="0"/>
              <a:t>.</a:t>
            </a:r>
            <a:r>
              <a:rPr lang="ru-RU" sz="8000" b="1" dirty="0" smtClean="0"/>
              <a:t>     </a:t>
            </a:r>
            <a:r>
              <a:rPr lang="ru-RU" sz="6400" dirty="0" smtClean="0"/>
              <a:t>Главным достоинством арбуза является то, что он является универсальным средством и превосходно подойдет для ухода за всеми типами кожи. А также  для ухода за волосами, Используется в женской и мужской парфюмерии, в моющихся средствах.</a:t>
            </a:r>
          </a:p>
          <a:p>
            <a:pPr>
              <a:buNone/>
            </a:pPr>
            <a:r>
              <a:rPr lang="ru-RU" sz="6400" dirty="0" smtClean="0"/>
              <a:t> 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Рисунок 4" descr="https://makeup.com.ua/uploads/collage%D0%B0%D1%80%D0%B1%D0%B8%D0%B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85794"/>
            <a:ext cx="271464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makeup.com.ua/uploads/collage%D0%B0%D1%80%D0%B1%D1%83%D0%B7%D0%B8%D0%BA.jpg"/>
          <p:cNvPicPr/>
          <p:nvPr/>
        </p:nvPicPr>
        <p:blipFill>
          <a:blip r:embed="rId3" cstate="print"/>
          <a:srcRect t="50490" r="33445"/>
          <a:stretch>
            <a:fillRect/>
          </a:stretch>
        </p:blipFill>
        <p:spPr bwMode="auto">
          <a:xfrm>
            <a:off x="4572000" y="3000372"/>
            <a:ext cx="44291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Светлана\Desktop\IMG_20210921_093751.jpg"/>
          <p:cNvPicPr/>
          <p:nvPr/>
        </p:nvPicPr>
        <p:blipFill>
          <a:blip r:embed="rId4" cstate="print"/>
          <a:srcRect l="5536" t="18455" r="8649" b="7726"/>
          <a:stretch>
            <a:fillRect/>
          </a:stretch>
        </p:blipFill>
        <p:spPr bwMode="auto">
          <a:xfrm>
            <a:off x="1357290" y="4071942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Светлана\Desktop\Сейчас нужны\Светик\IMG-20211003-WA000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335758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Светлана\Desktop\IMG_20210921_0937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429000"/>
            <a:ext cx="278608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Светлана\Desktop\IMG_20210921_0936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3500438"/>
            <a:ext cx="2643206" cy="301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142852"/>
            <a:ext cx="7004894" cy="285752"/>
          </a:xfrm>
        </p:spPr>
        <p:txBody>
          <a:bodyPr>
            <a:noAutofit/>
          </a:bodyPr>
          <a:lstStyle/>
          <a:p>
            <a:r>
              <a:rPr lang="ru-RU" sz="3200" dirty="0" smtClean="0"/>
              <a:t>Что можно приготовить из арбуза</a:t>
            </a:r>
            <a:endParaRPr lang="ru-RU" sz="3200" dirty="0"/>
          </a:p>
        </p:txBody>
      </p:sp>
      <p:pic>
        <p:nvPicPr>
          <p:cNvPr id="6" name="Рисунок 5" descr="Фото к рецепту: Арбуз, жаренный в кляре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214818"/>
            <a:ext cx="2405066" cy="157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72232" y="614364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Арбуз, жареный в кляре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14480" y="242886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Салат</a:t>
            </a:r>
            <a:endParaRPr lang="ru-RU" dirty="0"/>
          </a:p>
        </p:txBody>
      </p:sp>
      <p:pic>
        <p:nvPicPr>
          <p:cNvPr id="10" name="Рисунок 9" descr="мармелад из арбузных корок">
            <a:hlinkClick r:id="rId4"/>
          </p:cNvPr>
          <p:cNvPicPr/>
          <p:nvPr/>
        </p:nvPicPr>
        <p:blipFill>
          <a:blip r:embed="rId5"/>
          <a:srcRect l="5000" t="6250" r="7499"/>
          <a:stretch>
            <a:fillRect/>
          </a:stretch>
        </p:blipFill>
        <p:spPr bwMode="auto">
          <a:xfrm>
            <a:off x="1214414" y="4071942"/>
            <a:ext cx="2500330" cy="171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57290" y="600076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Мармелад</a:t>
            </a:r>
            <a:endParaRPr lang="ru-RU" dirty="0"/>
          </a:p>
        </p:txBody>
      </p:sp>
      <p:pic>
        <p:nvPicPr>
          <p:cNvPr id="12" name="Рисунок 11" descr="что можно приготовить из арбуза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4214818"/>
            <a:ext cx="2214558" cy="157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86314" y="607220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Торт</a:t>
            </a:r>
            <a:endParaRPr lang="ru-RU" dirty="0"/>
          </a:p>
        </p:txBody>
      </p:sp>
      <p:pic>
        <p:nvPicPr>
          <p:cNvPr id="19" name="Рисунок 18" descr="C:\Users\Светлана\Desktop\IMG_20210831_09253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714356"/>
            <a:ext cx="32147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786578" y="307181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Салат</a:t>
            </a:r>
            <a:endParaRPr lang="ru-RU" dirty="0"/>
          </a:p>
        </p:txBody>
      </p:sp>
      <p:pic>
        <p:nvPicPr>
          <p:cNvPr id="16" name="Рисунок 15" descr="арбузный салат">
            <a:hlinkClick r:id="rId9"/>
          </p:cNvPr>
          <p:cNvPicPr/>
          <p:nvPr/>
        </p:nvPicPr>
        <p:blipFill>
          <a:blip r:embed="rId10"/>
          <a:srcRect t="28125" r="4999" b="3124"/>
          <a:stretch>
            <a:fillRect/>
          </a:stretch>
        </p:blipFill>
        <p:spPr bwMode="auto">
          <a:xfrm>
            <a:off x="5857884" y="785794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968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можно приготовить из арбуза</a:t>
            </a:r>
            <a:endParaRPr lang="ru-RU" dirty="0"/>
          </a:p>
        </p:txBody>
      </p:sp>
      <p:pic>
        <p:nvPicPr>
          <p:cNvPr id="5" name="Picture 4" descr="C:\Users\Светлана\Desktop\Все  для проекта\Из интернета про арбуз (3)\img8 (4).jpg"/>
          <p:cNvPicPr>
            <a:picLocks noChangeAspect="1" noChangeArrowheads="1"/>
          </p:cNvPicPr>
          <p:nvPr/>
        </p:nvPicPr>
        <p:blipFill>
          <a:blip r:embed="rId2"/>
          <a:srcRect l="37500" t="68750" r="36718" b="4687"/>
          <a:stretch>
            <a:fillRect/>
          </a:stretch>
        </p:blipFill>
        <p:spPr bwMode="auto">
          <a:xfrm>
            <a:off x="5357818" y="3565382"/>
            <a:ext cx="3151676" cy="2435386"/>
          </a:xfrm>
          <a:prstGeom prst="rect">
            <a:avLst/>
          </a:prstGeom>
          <a:noFill/>
        </p:spPr>
      </p:pic>
      <p:pic>
        <p:nvPicPr>
          <p:cNvPr id="6" name="Содержимое 3" descr="Фото к рецепту: Арбузное варенье ( из мякоти )">
            <a:hlinkClick r:id="rId3"/>
          </p:cNvPr>
          <p:cNvPicPr>
            <a:picLocks/>
          </p:cNvPicPr>
          <p:nvPr/>
        </p:nvPicPr>
        <p:blipFill>
          <a:blip r:embed="rId4"/>
          <a:srcRect b="4500"/>
          <a:stretch>
            <a:fillRect/>
          </a:stretch>
        </p:blipFill>
        <p:spPr bwMode="auto">
          <a:xfrm>
            <a:off x="1643042" y="1142984"/>
            <a:ext cx="271464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85919" y="3000372"/>
            <a:ext cx="1785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Варенье</a:t>
            </a:r>
            <a:endParaRPr lang="ru-RU" dirty="0"/>
          </a:p>
        </p:txBody>
      </p:sp>
      <p:pic>
        <p:nvPicPr>
          <p:cNvPr id="8" name="Рисунок 7" descr="сок из арбуза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3500438"/>
            <a:ext cx="28575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00760" y="6072206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Консервирование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643174" y="607220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Сок</a:t>
            </a:r>
            <a:endParaRPr lang="ru-RU" dirty="0"/>
          </a:p>
        </p:txBody>
      </p:sp>
      <p:pic>
        <p:nvPicPr>
          <p:cNvPr id="2050" name="Picture 2" descr="C:\Users\Светлана\Desktop\AB4A035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94" y="1142984"/>
            <a:ext cx="2858446" cy="190656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715140" y="307181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Мед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6219076" cy="43971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Исследование арбуза </a:t>
            </a:r>
            <a:endParaRPr lang="ru-RU" sz="3600" dirty="0"/>
          </a:p>
        </p:txBody>
      </p:sp>
      <p:pic>
        <p:nvPicPr>
          <p:cNvPr id="7" name="Рисунок 6" descr="C:\Users\Светлана\Desktop\21 - 22 документы\мои главные фото\IMG_20210820_160136.jpg"/>
          <p:cNvPicPr/>
          <p:nvPr/>
        </p:nvPicPr>
        <p:blipFill>
          <a:blip r:embed="rId2" cstate="print"/>
          <a:srcRect t="22804"/>
          <a:stretch>
            <a:fillRect/>
          </a:stretch>
        </p:blipFill>
        <p:spPr bwMode="auto">
          <a:xfrm>
            <a:off x="1500166" y="785794"/>
            <a:ext cx="371477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Все  для проекта\2 к проекту\IMG_20210831_092522.jpg"/>
          <p:cNvPicPr/>
          <p:nvPr/>
        </p:nvPicPr>
        <p:blipFill>
          <a:blip r:embed="rId3" cstate="print"/>
          <a:srcRect l="12061"/>
          <a:stretch>
            <a:fillRect/>
          </a:stretch>
        </p:blipFill>
        <p:spPr bwMode="auto">
          <a:xfrm>
            <a:off x="5143504" y="3357562"/>
            <a:ext cx="3571900" cy="321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6219076" cy="43971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Исследование арбуза </a:t>
            </a:r>
            <a:endParaRPr lang="ru-RU" sz="3600" dirty="0"/>
          </a:p>
        </p:txBody>
      </p:sp>
      <p:pic>
        <p:nvPicPr>
          <p:cNvPr id="4" name="Рисунок 3" descr="C:\Users\Светлана\Desktop\21 - 22 документы\мои главные фото\IMG_20210820_162117.jpg"/>
          <p:cNvPicPr/>
          <p:nvPr/>
        </p:nvPicPr>
        <p:blipFill>
          <a:blip r:embed="rId2" cstate="print"/>
          <a:srcRect t="4513" b="22662"/>
          <a:stretch>
            <a:fillRect/>
          </a:stretch>
        </p:blipFill>
        <p:spPr bwMode="auto">
          <a:xfrm>
            <a:off x="5143504" y="1142984"/>
            <a:ext cx="33575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Светлана\Desktop\21 - 22 документы\мои главные фото\IMG_20210820_1623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000108"/>
            <a:ext cx="28575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Светлана\Desktop\21 - 22 документы\мои главные фото\IMG_20210820_161916.jpg"/>
          <p:cNvPicPr>
            <a:picLocks noGrp="1"/>
          </p:cNvPicPr>
          <p:nvPr>
            <p:ph idx="1"/>
          </p:nvPr>
        </p:nvPicPr>
        <p:blipFill>
          <a:blip r:embed="rId4" cstate="print"/>
          <a:srcRect t="14669" r="11571" b="22240"/>
          <a:stretch>
            <a:fillRect/>
          </a:stretch>
        </p:blipFill>
        <p:spPr bwMode="auto">
          <a:xfrm>
            <a:off x="3857620" y="4071942"/>
            <a:ext cx="3071834" cy="267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Аппликация «Виды арбузов»</a:t>
            </a:r>
            <a:endParaRPr lang="ru-RU" dirty="0"/>
          </a:p>
        </p:txBody>
      </p:sp>
      <p:pic>
        <p:nvPicPr>
          <p:cNvPr id="4098" name="Picture 2" descr="C:\Users\Светлана\Desktop\21 - 22 документы\IMG_20210824_153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86124"/>
            <a:ext cx="4186222" cy="3139667"/>
          </a:xfrm>
          <a:prstGeom prst="rect">
            <a:avLst/>
          </a:prstGeom>
          <a:noFill/>
        </p:spPr>
      </p:pic>
      <p:pic>
        <p:nvPicPr>
          <p:cNvPr id="4" name="Рисунок 3" descr="C:\Users\Светлана\Desktop\Все  для проекта\4 нужноеи фото\5 20210820_1059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71546"/>
            <a:ext cx="34290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368280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Какие поделки можно сделать из арбуза?</a:t>
            </a:r>
            <a:endParaRPr lang="ru-RU" sz="3200" dirty="0"/>
          </a:p>
        </p:txBody>
      </p:sp>
      <p:pic>
        <p:nvPicPr>
          <p:cNvPr id="1026" name="Picture 2" descr="C:\Users\Светлана\Desktop\нужноеи фото\IMG_20210924_142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588" t="6831" r="12698" b="75582"/>
          <a:stretch>
            <a:fillRect/>
          </a:stretch>
        </p:blipFill>
        <p:spPr bwMode="auto">
          <a:xfrm>
            <a:off x="1214414" y="1142984"/>
            <a:ext cx="2502528" cy="1643074"/>
          </a:xfrm>
          <a:prstGeom prst="rect">
            <a:avLst/>
          </a:prstGeom>
          <a:noFill/>
        </p:spPr>
      </p:pic>
      <p:pic>
        <p:nvPicPr>
          <p:cNvPr id="7" name="Рисунок 6" descr="C:\Users\Светлана\Desktop\нужноеи фото\IMG_20210924_142013.jpg"/>
          <p:cNvPicPr/>
          <p:nvPr/>
        </p:nvPicPr>
        <p:blipFill>
          <a:blip r:embed="rId3" cstate="print"/>
          <a:srcRect l="13738" t="7936" r="49425" b="74455"/>
          <a:stretch>
            <a:fillRect/>
          </a:stretch>
        </p:blipFill>
        <p:spPr bwMode="auto">
          <a:xfrm>
            <a:off x="3857620" y="1142984"/>
            <a:ext cx="250033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Светлана\Desktop\нужноеи фото\IMG_20210924_142013.jpg"/>
          <p:cNvPicPr/>
          <p:nvPr/>
        </p:nvPicPr>
        <p:blipFill>
          <a:blip r:embed="rId4" cstate="print"/>
          <a:srcRect l="51489" t="26330" r="9983" b="54103"/>
          <a:stretch>
            <a:fillRect/>
          </a:stretch>
        </p:blipFill>
        <p:spPr bwMode="auto">
          <a:xfrm>
            <a:off x="6500826" y="1142984"/>
            <a:ext cx="242886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ветлана\Desktop\нужноеи фото\IMG_20210924_142013.jpg"/>
          <p:cNvPicPr/>
          <p:nvPr/>
        </p:nvPicPr>
        <p:blipFill>
          <a:blip r:embed="rId5" cstate="print"/>
          <a:srcRect l="13495" t="26691" r="50450" b="54373"/>
          <a:stretch>
            <a:fillRect/>
          </a:stretch>
        </p:blipFill>
        <p:spPr bwMode="auto">
          <a:xfrm>
            <a:off x="1214414" y="3071810"/>
            <a:ext cx="250033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Светлана\Desktop\нужноеи фото\IMG_20210924_142013.jpg"/>
          <p:cNvPicPr/>
          <p:nvPr/>
        </p:nvPicPr>
        <p:blipFill>
          <a:blip r:embed="rId6" cstate="print"/>
          <a:srcRect l="9524" t="46889" r="50052" b="31767"/>
          <a:stretch>
            <a:fillRect/>
          </a:stretch>
        </p:blipFill>
        <p:spPr bwMode="auto">
          <a:xfrm>
            <a:off x="4000496" y="3071810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Светлана\Desktop\нужноеи фото\IMG_20210924_142013.jpg"/>
          <p:cNvPicPr/>
          <p:nvPr/>
        </p:nvPicPr>
        <p:blipFill>
          <a:blip r:embed="rId7" cstate="print"/>
          <a:srcRect l="52188" t="47250" r="6792" b="30955"/>
          <a:stretch>
            <a:fillRect/>
          </a:stretch>
        </p:blipFill>
        <p:spPr bwMode="auto">
          <a:xfrm>
            <a:off x="6715140" y="3143248"/>
            <a:ext cx="222408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Светлана\Desktop\нужноеи фото\IMG_20210924_142013.jpg"/>
          <p:cNvPicPr/>
          <p:nvPr/>
        </p:nvPicPr>
        <p:blipFill>
          <a:blip r:embed="rId8" cstate="print"/>
          <a:srcRect l="30320" t="70785" r="29968" b="5951"/>
          <a:stretch>
            <a:fillRect/>
          </a:stretch>
        </p:blipFill>
        <p:spPr bwMode="auto">
          <a:xfrm>
            <a:off x="4000496" y="4857760"/>
            <a:ext cx="2357914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smtClean="0"/>
              <a:t>    Много </a:t>
            </a:r>
            <a:r>
              <a:rPr lang="ru-RU" sz="2800" dirty="0" smtClean="0"/>
              <a:t>интересного мы узнали про арбуз, </a:t>
            </a:r>
            <a:r>
              <a:rPr lang="ru-RU" sz="2800" dirty="0" smtClean="0"/>
              <a:t>о самой </a:t>
            </a:r>
            <a:r>
              <a:rPr lang="ru-RU" sz="2800" dirty="0" smtClean="0"/>
              <a:t>большой ягоде на планете</a:t>
            </a:r>
            <a:r>
              <a:rPr lang="ru-RU" sz="2800" dirty="0" smtClean="0"/>
              <a:t>.</a:t>
            </a:r>
            <a:r>
              <a:rPr lang="ru-RU" sz="2800" dirty="0" smtClean="0"/>
              <a:t> Еще мы узнали, что с научной точки зрения ученые ботаники считают, что арбуз – это бахчевая культура, плод – тыквина. Тыквину некоторые ученые считают разновидностью ягоды. Значит арбуз – это ягода.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Опрос детей</a:t>
            </a:r>
            <a:endParaRPr lang="ru-RU" dirty="0"/>
          </a:p>
        </p:txBody>
      </p:sp>
      <p:pic>
        <p:nvPicPr>
          <p:cNvPr id="4" name="Рисунок 3" descr="C:\Users\Светлана\Desktop\Сейчас нужны\Светик\IMG_20211001_0827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428736"/>
            <a:ext cx="3628529" cy="272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Светлана\Desktop\Сейчас нужны\Светик\IMG_20211001_0826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86190"/>
            <a:ext cx="3704719" cy="277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5429264"/>
            <a:ext cx="6000792" cy="107157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Арбуз – очень полезная, вкусная ягода. </a:t>
            </a:r>
            <a:br>
              <a:rPr lang="ru-RU" sz="2400" dirty="0" smtClean="0"/>
            </a:br>
            <a:r>
              <a:rPr lang="ru-RU" sz="2400" dirty="0" smtClean="0"/>
              <a:t>Всем советуем – ешьте арбузы как можно чаще, это вкусно и полезно.</a:t>
            </a:r>
            <a:endParaRPr lang="ru-RU" sz="2400" dirty="0"/>
          </a:p>
        </p:txBody>
      </p:sp>
      <p:pic>
        <p:nvPicPr>
          <p:cNvPr id="4" name="Содержимое 3" descr="C:\Users\Светлана\Desktop\21 - 22 документы\мои главные фото\IMG_20210820_163040.jpg"/>
          <p:cNvPicPr>
            <a:picLocks noGrp="1"/>
          </p:cNvPicPr>
          <p:nvPr>
            <p:ph idx="1"/>
          </p:nvPr>
        </p:nvPicPr>
        <p:blipFill>
          <a:blip r:embed="rId2" cstate="print"/>
          <a:srcRect t="30606" b="4042"/>
          <a:stretch>
            <a:fillRect/>
          </a:stretch>
        </p:blipFill>
        <p:spPr bwMode="auto">
          <a:xfrm>
            <a:off x="1428728" y="285728"/>
            <a:ext cx="728667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214554"/>
            <a:ext cx="7498080" cy="11430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Спасибо за внимание!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Гипотеза проекта: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Если соберу информацию и доказательства, то узнаю, к какой культуре относится растение арбуз.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340768"/>
            <a:ext cx="7406640" cy="36004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установить к каком виду относиться арбуз?</a:t>
            </a:r>
          </a:p>
          <a:p>
            <a:pPr>
              <a:lnSpc>
                <a:spcPct val="17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узнать из литературы и интернета о происхождении арбуза;                                            - найти исторические сведения об арбузе;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изучить виды и сорта арбузов;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узнать о влиянии арбуза на организм человека и его применен6ие.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проанализировать полученную информацию, сделать вывод по данному      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0" t="58269" r="60098" b="3729"/>
          <a:stretch>
            <a:fillRect/>
          </a:stretch>
        </p:blipFill>
        <p:spPr>
          <a:xfrm>
            <a:off x="1571604" y="4214818"/>
            <a:ext cx="3333773" cy="2500330"/>
          </a:xfrm>
          <a:prstGeom prst="rect">
            <a:avLst/>
          </a:prstGeom>
        </p:spPr>
      </p:pic>
      <p:pic>
        <p:nvPicPr>
          <p:cNvPr id="6" name="Рисунок 5" descr="C:\Users\Светлана\Desktop\нужноеи фото\IMG_20210718_1806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214818"/>
            <a:ext cx="32861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286380" y="1071546"/>
            <a:ext cx="35719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Арбуз обыкновенный — растение рода Арбуз семейства Тыквенные, бахчевая культура, является однолетним растением. Выращивается из-за своих плодов, которые являются крупной гладкой шаровидной тыквиной с сочной сладкой мякотью обычно ярко-красного цвета. В настоящее время  существует  более чем 1200 разновидностях. 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71802" y="142852"/>
            <a:ext cx="4429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Что такое арбуз?</a:t>
            </a:r>
            <a:endParaRPr lang="ru-RU" sz="4400" dirty="0"/>
          </a:p>
        </p:txBody>
      </p:sp>
      <p:pic>
        <p:nvPicPr>
          <p:cNvPr id="9" name="Рисунок 8" descr="C:\Users\Светлана\Desktop\Сейчас нужны\2 Вероничкс  С\IMG-20210928-WA001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1000108"/>
            <a:ext cx="264320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60648"/>
            <a:ext cx="7182118" cy="281116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Более 100 лет назад английский исследователь Африки Д. Ливингстон, путешествовавший по пустыне Калахари, случайно наткнулся на обширные заросли дикорастущих арбузов. У некоторых арбузов была привычная сладкая мякоть, а у других - наоборот, горькая. Но больше всего было плодов сочных, но совершенно безвкусных.</a:t>
            </a:r>
          </a:p>
          <a:p>
            <a:endParaRPr lang="ru-RU" dirty="0"/>
          </a:p>
        </p:txBody>
      </p:sp>
      <p:pic>
        <p:nvPicPr>
          <p:cNvPr id="4" name="Рисунок 3" descr="дэви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2928934"/>
            <a:ext cx="2880320" cy="3774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16632"/>
            <a:ext cx="7498080" cy="56277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Такую ягоду нашли древние египтяне, арбуз им не понравился и они принялись над ней экспериментировать.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Потом эти арбузы выращивали в Китае. В настоящее время эта страна является ведущим производителем этой культуры. Китайцы относятся к арбузу с особым трепетом. Они до сих пор соблюдают одну из древних традиций, которая называется «арбузный праздник».В России арбуз был завезен из Индии во времена торговли с Киевской Русью. Необыкновенно сладкие и вкусные арбузы появились в Астрахани.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ui-613f6231b71eb3.9228698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477898"/>
            <a:ext cx="3397384" cy="2216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Первые арбузы в России</a:t>
            </a:r>
            <a:endParaRPr lang="ru-RU" dirty="0"/>
          </a:p>
        </p:txBody>
      </p:sp>
      <p:pic>
        <p:nvPicPr>
          <p:cNvPr id="5" name="Рисунок 4" descr="C:\Users\Светлана\Desktop\5571841dbb0577e71b1b32fa2b1d8bd980.jpg"/>
          <p:cNvPicPr/>
          <p:nvPr/>
        </p:nvPicPr>
        <p:blipFill>
          <a:blip r:embed="rId2"/>
          <a:srcRect l="4731" t="41600" r="55339" b="2240"/>
          <a:stretch>
            <a:fillRect/>
          </a:stretch>
        </p:blipFill>
        <p:spPr bwMode="auto">
          <a:xfrm>
            <a:off x="1571604" y="3286124"/>
            <a:ext cx="292895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43042" y="857233"/>
            <a:ext cx="6500858" cy="2102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Первые арбузы были посеяны по царскому указу Петра </a:t>
            </a:r>
            <a:r>
              <a:rPr lang="en-US" dirty="0" smtClean="0"/>
              <a:t>I</a:t>
            </a:r>
            <a:r>
              <a:rPr lang="ru-RU" dirty="0" smtClean="0"/>
              <a:t> от 11 ноября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1660 года</a:t>
            </a:r>
            <a:r>
              <a:rPr lang="ru-RU" dirty="0" smtClean="0"/>
              <a:t>, причем предписывалось: как только диковинные овощи (а правильнее – ягоды) поспеют, немедленно доставить их в Москву. При арбузы уже не возили из-за границы. Их часто подавали во дворцах. Но не свежими, а опять-таки вымоченными в сахарном сиропе.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1722 </a:t>
            </a:r>
            <a:r>
              <a:rPr lang="ru-RU" dirty="0" smtClean="0"/>
              <a:t>году был первый салют в честь арбуза.</a:t>
            </a:r>
            <a:endParaRPr lang="ru-RU" dirty="0"/>
          </a:p>
        </p:txBody>
      </p:sp>
      <p:pic>
        <p:nvPicPr>
          <p:cNvPr id="1027" name="Picture 3" descr="C:\Users\Светлана\Desktop\234388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214686"/>
            <a:ext cx="4090717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1014</TotalTime>
  <Words>735</Words>
  <Application>Microsoft Office PowerPoint</Application>
  <PresentationFormat>Экран (4:3)</PresentationFormat>
  <Paragraphs>132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Солнцестояние</vt:lpstr>
      <vt:lpstr>Исследовательский проект «Арбуз – это ягода?» </vt:lpstr>
      <vt:lpstr>Арбузы растущие на огороде</vt:lpstr>
      <vt:lpstr>Опрос детей</vt:lpstr>
      <vt:lpstr>Гипотеза проекта:</vt:lpstr>
      <vt:lpstr>Слайд 5</vt:lpstr>
      <vt:lpstr>Слайд 6</vt:lpstr>
      <vt:lpstr>Слайд 7</vt:lpstr>
      <vt:lpstr>Слайд 8</vt:lpstr>
      <vt:lpstr>Первые арбузы в России</vt:lpstr>
      <vt:lpstr>Арбузы бывают разные по цвету </vt:lpstr>
      <vt:lpstr> Арбузы бывают разные по цвету</vt:lpstr>
      <vt:lpstr>Арбузы бывают разные по форме</vt:lpstr>
      <vt:lpstr>Какие бывают арбузы по размеру</vt:lpstr>
      <vt:lpstr> Виды арбузов</vt:lpstr>
      <vt:lpstr>Интересные факты</vt:lpstr>
      <vt:lpstr>Интересные факты</vt:lpstr>
      <vt:lpstr>Музей в честь арбуза</vt:lpstr>
      <vt:lpstr>Памятники  арбузу</vt:lpstr>
      <vt:lpstr>Поделки из арбуза</vt:lpstr>
      <vt:lpstr>Арбуз прекрасное лекарство</vt:lpstr>
      <vt:lpstr>Польза арбуза в косметологии</vt:lpstr>
      <vt:lpstr>Слайд 22</vt:lpstr>
      <vt:lpstr>Что можно приготовить из арбуза</vt:lpstr>
      <vt:lpstr>Что можно приготовить из арбуза</vt:lpstr>
      <vt:lpstr>Исследование арбуза </vt:lpstr>
      <vt:lpstr>Исследование арбуза </vt:lpstr>
      <vt:lpstr>Аппликация «Виды арбузов»</vt:lpstr>
      <vt:lpstr>Какие поделки можно сделать из арбуза?</vt:lpstr>
      <vt:lpstr>Заключение:</vt:lpstr>
      <vt:lpstr>Арбуз – очень полезная, вкусная ягода.  Всем советуем – ешьте арбузы как можно чаще, это вкусно и полезно.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</cp:lastModifiedBy>
  <cp:revision>174</cp:revision>
  <dcterms:created xsi:type="dcterms:W3CDTF">2021-08-19T17:21:32Z</dcterms:created>
  <dcterms:modified xsi:type="dcterms:W3CDTF">2021-10-05T16:33:57Z</dcterms:modified>
</cp:coreProperties>
</file>